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7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B33F-ED06-4B7E-A039-3F5DA895E0B6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0F69-4E10-4FD1-9F63-9482D82609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7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B33F-ED06-4B7E-A039-3F5DA895E0B6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0F69-4E10-4FD1-9F63-9482D82609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0416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B33F-ED06-4B7E-A039-3F5DA895E0B6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0F69-4E10-4FD1-9F63-9482D82609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5467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B33F-ED06-4B7E-A039-3F5DA895E0B6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0F69-4E10-4FD1-9F63-9482D82609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5706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B33F-ED06-4B7E-A039-3F5DA895E0B6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0F69-4E10-4FD1-9F63-9482D82609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7641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B33F-ED06-4B7E-A039-3F5DA895E0B6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0F69-4E10-4FD1-9F63-9482D82609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933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B33F-ED06-4B7E-A039-3F5DA895E0B6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0F69-4E10-4FD1-9F63-9482D82609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883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B33F-ED06-4B7E-A039-3F5DA895E0B6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0F69-4E10-4FD1-9F63-9482D82609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0684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B33F-ED06-4B7E-A039-3F5DA895E0B6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0F69-4E10-4FD1-9F63-9482D82609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159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B33F-ED06-4B7E-A039-3F5DA895E0B6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0F69-4E10-4FD1-9F63-9482D82609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6827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B33F-ED06-4B7E-A039-3F5DA895E0B6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0F69-4E10-4FD1-9F63-9482D82609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5909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0B33F-ED06-4B7E-A039-3F5DA895E0B6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70F69-4E10-4FD1-9F63-9482D82609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566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l-playground.com/" TargetMode="External"/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l-playground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4978" y="548680"/>
            <a:ext cx="3911568" cy="35966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algn="ctr"/>
            <a:endParaRPr lang="en-CA" sz="2800" dirty="0" smtClean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26440" y="1268016"/>
            <a:ext cx="3129255" cy="28773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99592" y="1833210"/>
            <a:ext cx="2514579" cy="23121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1374923" y="607100"/>
            <a:ext cx="16663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/>
              <a:t>Artificial</a:t>
            </a:r>
            <a:r>
              <a:rPr lang="en-CA" dirty="0" smtClean="0">
                <a:solidFill>
                  <a:schemeClr val="tx1"/>
                </a:solidFill>
              </a:rPr>
              <a:t> </a:t>
            </a:r>
            <a:r>
              <a:rPr lang="en-CA" b="1" dirty="0"/>
              <a:t>Intelligence</a:t>
            </a:r>
          </a:p>
        </p:txBody>
      </p:sp>
      <p:sp>
        <p:nvSpPr>
          <p:cNvPr id="9" name="Rectangle 8"/>
          <p:cNvSpPr/>
          <p:nvPr/>
        </p:nvSpPr>
        <p:spPr>
          <a:xfrm>
            <a:off x="1450182" y="1255172"/>
            <a:ext cx="1465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 smtClean="0">
                <a:solidFill>
                  <a:schemeClr val="tx1"/>
                </a:solidFill>
              </a:rPr>
              <a:t>Machine Learning</a:t>
            </a:r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96753" y="2101949"/>
            <a:ext cx="12093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 smtClean="0">
                <a:solidFill>
                  <a:schemeClr val="tx1"/>
                </a:solidFill>
              </a:rPr>
              <a:t>Deep Learning</a:t>
            </a:r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090154" y="623926"/>
            <a:ext cx="3911568" cy="35966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algn="ctr"/>
            <a:r>
              <a:rPr lang="en-CA" sz="2800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CA" sz="2800" dirty="0" smtClean="0">
                <a:solidFill>
                  <a:schemeClr val="tx1"/>
                </a:solidFill>
              </a:rPr>
              <a:t>Science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736" y="4433044"/>
            <a:ext cx="90305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 smtClean="0"/>
              <a:t>Artificial</a:t>
            </a:r>
            <a:r>
              <a:rPr lang="en-CA" dirty="0" smtClean="0">
                <a:solidFill>
                  <a:schemeClr val="tx1"/>
                </a:solidFill>
              </a:rPr>
              <a:t> </a:t>
            </a:r>
            <a:r>
              <a:rPr lang="en-CA" b="1" dirty="0" smtClean="0"/>
              <a:t>Intelligence : Human Intelligence exhibited by machine.</a:t>
            </a:r>
          </a:p>
          <a:p>
            <a:r>
              <a:rPr lang="en-CA" b="1" dirty="0" smtClean="0"/>
              <a:t>    Narrow AI : Computers can do a specific/one thing very well.</a:t>
            </a:r>
          </a:p>
          <a:p>
            <a:r>
              <a:rPr lang="en-CA" b="1" dirty="0" smtClean="0"/>
              <a:t>    General AI : Computers can do multiple things like humans. We are very far away from this.</a:t>
            </a:r>
          </a:p>
          <a:p>
            <a:r>
              <a:rPr lang="en-CA" b="1" dirty="0" smtClean="0"/>
              <a:t>Machine Learning : Approach to try and achieve AI through systems that can find patterns in data. Stanford </a:t>
            </a:r>
            <a:r>
              <a:rPr lang="en-CA" b="1" dirty="0" err="1" smtClean="0"/>
              <a:t>Univ</a:t>
            </a:r>
            <a:r>
              <a:rPr lang="en-CA" b="1" dirty="0" smtClean="0"/>
              <a:t> - Science of getting computers to act without being explicitly programmed.</a:t>
            </a:r>
          </a:p>
          <a:p>
            <a:r>
              <a:rPr lang="en-CA" b="1" dirty="0" smtClean="0"/>
              <a:t>Deep Learning :  One of the techniques to implement machine learning.</a:t>
            </a:r>
            <a:endParaRPr lang="en-CA" b="1" dirty="0"/>
          </a:p>
          <a:p>
            <a:r>
              <a:rPr lang="en-CA" b="1" dirty="0" smtClean="0"/>
              <a:t>Data Science : Analysing Data</a:t>
            </a:r>
          </a:p>
        </p:txBody>
      </p:sp>
    </p:spTree>
    <p:extLst>
      <p:ext uri="{BB962C8B-B14F-4D97-AF65-F5344CB8AC3E}">
        <p14:creationId xmlns:p14="http://schemas.microsoft.com/office/powerpoint/2010/main" val="350495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Supervised learning</a:t>
            </a:r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" y="1628800"/>
            <a:ext cx="8980448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063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 smtClean="0"/>
              <a:t>Unsupervised learning</a:t>
            </a: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8988451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747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Transfer Learning</a:t>
            </a:r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8840"/>
            <a:ext cx="9019166" cy="3377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890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Reinforcement Learning</a:t>
            </a:r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556792"/>
            <a:ext cx="855345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209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Problem Definition</a:t>
            </a:r>
            <a:br>
              <a:rPr lang="en-CA" dirty="0" smtClean="0"/>
            </a:br>
            <a:r>
              <a:rPr lang="en-CA" sz="2200" dirty="0" smtClean="0"/>
              <a:t>Matching your problem</a:t>
            </a:r>
            <a:endParaRPr lang="en-CA" sz="31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811566" cy="339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1" y="4953976"/>
            <a:ext cx="8244780" cy="1632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430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2424113"/>
            <a:ext cx="5819775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569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Types of Data</a:t>
            </a:r>
            <a:endParaRPr lang="en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4979"/>
            <a:ext cx="8875737" cy="3853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965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Types of Data  ….</a:t>
            </a:r>
            <a:endParaRPr lang="en-C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98" y="3789040"/>
            <a:ext cx="5841349" cy="2371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96752"/>
            <a:ext cx="6679394" cy="2179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090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A data science workflow</a:t>
            </a:r>
            <a:endParaRPr lang="en-CA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3"/>
          <a:stretch/>
        </p:blipFill>
        <p:spPr bwMode="auto">
          <a:xfrm>
            <a:off x="368672" y="1844824"/>
            <a:ext cx="8484096" cy="399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151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2400300"/>
            <a:ext cx="631507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9990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Play Ground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hlinkClick r:id="rId2"/>
              </a:rPr>
              <a:t>https://teachablemachine.withgoogle.com/</a:t>
            </a:r>
            <a:endParaRPr lang="en-CA" dirty="0" smtClean="0"/>
          </a:p>
          <a:p>
            <a:endParaRPr lang="en-CA" dirty="0" smtClean="0">
              <a:hlinkClick r:id="rId3"/>
            </a:endParaRPr>
          </a:p>
          <a:p>
            <a:r>
              <a:rPr lang="en-CA" dirty="0" smtClean="0">
                <a:hlinkClick r:id="rId3"/>
              </a:rPr>
              <a:t>https://ml-playground.com/#</a:t>
            </a:r>
            <a:endParaRPr lang="en-CA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261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4" y="1988840"/>
            <a:ext cx="7724378" cy="3294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9603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Types of metrics</a:t>
            </a:r>
            <a:endParaRPr lang="en-CA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13" y="1713671"/>
            <a:ext cx="8487494" cy="4235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7675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Classifying Car insurance claims</a:t>
            </a:r>
            <a:endParaRPr lang="en-CA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16832"/>
            <a:ext cx="8902402" cy="401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043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2528888"/>
            <a:ext cx="71723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27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8"/>
          <a:stretch/>
        </p:blipFill>
        <p:spPr bwMode="auto">
          <a:xfrm>
            <a:off x="7380312" y="3130954"/>
            <a:ext cx="1279887" cy="3293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4"/>
          <a:stretch/>
        </p:blipFill>
        <p:spPr bwMode="auto">
          <a:xfrm>
            <a:off x="5930471" y="2931352"/>
            <a:ext cx="1330131" cy="3479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9"/>
          <a:stretch/>
        </p:blipFill>
        <p:spPr bwMode="auto">
          <a:xfrm>
            <a:off x="395536" y="2869729"/>
            <a:ext cx="5543550" cy="372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52" y="472604"/>
            <a:ext cx="81206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Feature variables can be</a:t>
            </a:r>
          </a:p>
          <a:p>
            <a:pPr marL="285750" indent="-285750">
              <a:buFontTx/>
              <a:buChar char="-"/>
            </a:pPr>
            <a:r>
              <a:rPr lang="en-CA" dirty="0" smtClean="0"/>
              <a:t>Numerical</a:t>
            </a:r>
          </a:p>
          <a:p>
            <a:pPr marL="285750" indent="-285750">
              <a:buFontTx/>
              <a:buChar char="-"/>
            </a:pPr>
            <a:r>
              <a:rPr lang="en-CA" dirty="0" smtClean="0"/>
              <a:t>Categorical</a:t>
            </a:r>
          </a:p>
          <a:p>
            <a:r>
              <a:rPr lang="en-CA" b="1" dirty="0" smtClean="0"/>
              <a:t>Feature engineering</a:t>
            </a:r>
          </a:p>
          <a:p>
            <a:pPr marL="285750" indent="-285750">
              <a:buFontTx/>
              <a:buChar char="-"/>
            </a:pPr>
            <a:r>
              <a:rPr lang="en-CA" dirty="0" smtClean="0"/>
              <a:t>Deriving new features from existing one.</a:t>
            </a:r>
          </a:p>
          <a:p>
            <a:r>
              <a:rPr lang="en-CA" b="1" dirty="0" smtClean="0"/>
              <a:t>Feature Coverage</a:t>
            </a:r>
          </a:p>
          <a:p>
            <a:r>
              <a:rPr lang="en-CA" dirty="0" smtClean="0"/>
              <a:t>- Checking if values are correctly populated for a feature or not ? Do not use it if it is not well covered.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44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29669"/>
            <a:ext cx="8476217" cy="123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51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3 parts to modelling</a:t>
            </a:r>
            <a:endParaRPr lang="en-CA" b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51899"/>
            <a:ext cx="8388424" cy="4095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303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Training, validation and test sets</a:t>
            </a:r>
            <a:endParaRPr lang="en-CA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76872"/>
            <a:ext cx="8718004" cy="3037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83768" y="5373216"/>
            <a:ext cx="5904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70-80%                                                         10-15%               10-15%</a:t>
            </a:r>
            <a:endParaRPr lang="en-CA" sz="1600" b="1" dirty="0"/>
          </a:p>
        </p:txBody>
      </p:sp>
    </p:spTree>
    <p:extLst>
      <p:ext uri="{BB962C8B-B14F-4D97-AF65-F5344CB8AC3E}">
        <p14:creationId xmlns:p14="http://schemas.microsoft.com/office/powerpoint/2010/main" val="75840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3 sets</a:t>
            </a:r>
            <a:endParaRPr lang="en-CA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8036396" cy="256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5301208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Generalization</a:t>
            </a:r>
            <a:r>
              <a:rPr lang="en-CA" dirty="0" smtClean="0"/>
              <a:t> – The ability for a machine learning model to perform well on data it hasn’t seen before.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389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b="1" dirty="0" smtClean="0"/>
              <a:t>When things go wrong ?</a:t>
            </a:r>
            <a:endParaRPr lang="en-CA" b="1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60848"/>
            <a:ext cx="8887941" cy="3308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573325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Machine really did not learn anything, it just memorized what it solved in training part.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543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How did we get here ?</a:t>
            </a:r>
            <a:endParaRPr lang="en-CA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77" y="1556792"/>
            <a:ext cx="828675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066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54610"/>
            <a:ext cx="8820472" cy="1343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405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smtClean="0"/>
              <a:t>Choosing a model</a:t>
            </a:r>
            <a:endParaRPr lang="en-CA" b="1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6872"/>
            <a:ext cx="8334350" cy="3438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894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Training a model</a:t>
            </a:r>
            <a:endParaRPr lang="en-CA" b="1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4607"/>
            <a:ext cx="8902402" cy="3677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170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b="1" dirty="0" smtClean="0"/>
              <a:t>Goal - Minimize time between experiments</a:t>
            </a:r>
            <a:endParaRPr lang="en-CA" sz="3200" b="1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212410" cy="3819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5795972"/>
            <a:ext cx="8760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 smtClean="0"/>
              <a:t>Sometimes for smaller %age extra of Accuracy, we end up spending lot of time. We should avoid that.</a:t>
            </a:r>
            <a:endParaRPr lang="en-CA" sz="1600" b="1" dirty="0"/>
          </a:p>
        </p:txBody>
      </p:sp>
    </p:spTree>
    <p:extLst>
      <p:ext uri="{BB962C8B-B14F-4D97-AF65-F5344CB8AC3E}">
        <p14:creationId xmlns:p14="http://schemas.microsoft.com/office/powerpoint/2010/main" val="291334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Remember</a:t>
            </a:r>
            <a:endParaRPr lang="en-CA" b="1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634686" cy="143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966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50" y="2564904"/>
            <a:ext cx="8674230" cy="1365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733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54506"/>
            <a:ext cx="8233370" cy="365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b="1" dirty="0" smtClean="0"/>
              <a:t>Tuning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312871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Tuning…</a:t>
            </a:r>
            <a:endParaRPr lang="en-CA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8548067" cy="4397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990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Remember</a:t>
            </a:r>
            <a:endParaRPr lang="en-CA" b="1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85" y="1628799"/>
            <a:ext cx="8534300" cy="1179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6701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"/>
          <a:stretch/>
        </p:blipFill>
        <p:spPr bwMode="auto">
          <a:xfrm>
            <a:off x="251520" y="2342685"/>
            <a:ext cx="8660482" cy="218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1397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YouTube Recommendation Engine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hlinkClick r:id="rId2"/>
              </a:rPr>
              <a:t>https://ml-playground.com/#</a:t>
            </a:r>
            <a:endParaRPr lang="en-CA" dirty="0" smtClean="0"/>
          </a:p>
          <a:p>
            <a:endParaRPr lang="en-CA" dirty="0"/>
          </a:p>
          <a:p>
            <a:r>
              <a:rPr lang="en-CA" dirty="0" smtClean="0"/>
              <a:t>X Axis - Duration of Video</a:t>
            </a:r>
          </a:p>
          <a:p>
            <a:r>
              <a:rPr lang="en-CA" dirty="0" smtClean="0"/>
              <a:t>Y Axis - Likes to the Video </a:t>
            </a:r>
          </a:p>
        </p:txBody>
      </p:sp>
    </p:spTree>
    <p:extLst>
      <p:ext uri="{BB962C8B-B14F-4D97-AF65-F5344CB8AC3E}">
        <p14:creationId xmlns:p14="http://schemas.microsoft.com/office/powerpoint/2010/main" val="263636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Model performance</a:t>
            </a:r>
            <a:endParaRPr lang="en-CA" b="1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"/>
          <a:stretch/>
        </p:blipFill>
        <p:spPr bwMode="auto">
          <a:xfrm>
            <a:off x="128636" y="1916832"/>
            <a:ext cx="8837265" cy="423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9680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err="1" smtClean="0"/>
              <a:t>Overfitting</a:t>
            </a:r>
            <a:r>
              <a:rPr lang="en-CA" b="1" dirty="0" smtClean="0"/>
              <a:t> and </a:t>
            </a:r>
            <a:r>
              <a:rPr lang="en-CA" b="1" dirty="0" err="1" smtClean="0"/>
              <a:t>Underfitting</a:t>
            </a:r>
            <a:endParaRPr lang="en-CA" b="1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89" y="2060848"/>
            <a:ext cx="8267278" cy="3177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2929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25320"/>
            <a:ext cx="8700492" cy="3065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b="1" dirty="0" err="1" smtClean="0"/>
              <a:t>Overfitting</a:t>
            </a:r>
            <a:r>
              <a:rPr lang="en-CA" b="1" dirty="0" smtClean="0"/>
              <a:t> and </a:t>
            </a:r>
            <a:r>
              <a:rPr lang="en-CA" b="1" dirty="0" err="1" smtClean="0"/>
              <a:t>Underfitting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045368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01832"/>
            <a:ext cx="8305378" cy="243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b="1" dirty="0" err="1" smtClean="0"/>
              <a:t>Overfitting</a:t>
            </a:r>
            <a:r>
              <a:rPr lang="en-CA" b="1" dirty="0" smtClean="0"/>
              <a:t> and </a:t>
            </a:r>
            <a:r>
              <a:rPr lang="en-CA" b="1" dirty="0" err="1" smtClean="0"/>
              <a:t>Underfitting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03953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b="1" dirty="0" smtClean="0"/>
              <a:t>Fixes for </a:t>
            </a:r>
            <a:r>
              <a:rPr lang="en-CA" b="1" dirty="0" err="1" smtClean="0"/>
              <a:t>Overfitting</a:t>
            </a:r>
            <a:r>
              <a:rPr lang="en-CA" b="1" dirty="0" smtClean="0"/>
              <a:t> and </a:t>
            </a:r>
            <a:r>
              <a:rPr lang="en-CA" b="1" dirty="0" err="1" smtClean="0"/>
              <a:t>Underfitting</a:t>
            </a:r>
            <a:endParaRPr lang="en-CA" b="1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97146"/>
            <a:ext cx="7609728" cy="3592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690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Comparison</a:t>
            </a:r>
            <a:endParaRPr lang="en-CA" b="1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4824"/>
            <a:ext cx="8783538" cy="3591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31433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Remember</a:t>
            </a:r>
            <a:endParaRPr lang="en-CA" b="1" dirty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0808"/>
            <a:ext cx="8712968" cy="1370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37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614613"/>
            <a:ext cx="8067675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156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Experimentation</a:t>
            </a:r>
            <a:endParaRPr lang="en-CA" b="1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CA" dirty="0" smtClean="0"/>
              <a:t>Try out a different approach for improving the machine learning model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9236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Tools</a:t>
            </a:r>
            <a:endParaRPr lang="en-CA" b="1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8153400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57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81259"/>
            <a:ext cx="8874544" cy="3543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 smtClean="0"/>
              <a:t>Framework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8040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8928992" cy="476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b="1" dirty="0" smtClean="0"/>
              <a:t>Tool </a:t>
            </a:r>
            <a:r>
              <a:rPr lang="en-CA" b="1" dirty="0" smtClean="0"/>
              <a:t>mapping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379998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95536" y="2780928"/>
            <a:ext cx="8229600" cy="1143000"/>
          </a:xfrm>
        </p:spPr>
        <p:txBody>
          <a:bodyPr>
            <a:normAutofit/>
          </a:bodyPr>
          <a:lstStyle/>
          <a:p>
            <a:r>
              <a:rPr lang="en-CA" dirty="0" smtClean="0"/>
              <a:t>1. Problem Definition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790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00808"/>
            <a:ext cx="8549069" cy="480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 smtClean="0"/>
              <a:t>Types of machine learning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1547664" y="3717032"/>
            <a:ext cx="2044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Is this a cat or dog ?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1259632" y="5435932"/>
            <a:ext cx="2296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Predicting Stock prices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4867313" y="3645024"/>
            <a:ext cx="12600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Machine </a:t>
            </a:r>
          </a:p>
          <a:p>
            <a:r>
              <a:rPr lang="en-CA" dirty="0" smtClean="0"/>
              <a:t>Categorizes</a:t>
            </a:r>
          </a:p>
          <a:p>
            <a:r>
              <a:rPr lang="en-CA" dirty="0" smtClean="0"/>
              <a:t>data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4810940" y="5363924"/>
            <a:ext cx="1633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What customer</a:t>
            </a:r>
          </a:p>
          <a:p>
            <a:r>
              <a:rPr lang="en-CA" dirty="0" smtClean="0"/>
              <a:t>might buy 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10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When not to use machine learning 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Will simple hand coded instructions based system work ? If yes, then use it.</a:t>
            </a:r>
          </a:p>
        </p:txBody>
      </p:sp>
    </p:spTree>
    <p:extLst>
      <p:ext uri="{BB962C8B-B14F-4D97-AF65-F5344CB8AC3E}">
        <p14:creationId xmlns:p14="http://schemas.microsoft.com/office/powerpoint/2010/main" val="35826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Main types of machine learning</a:t>
            </a:r>
            <a:endParaRPr lang="en-C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7" y="2060848"/>
            <a:ext cx="9074344" cy="3224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4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390</Words>
  <Application>Microsoft Office PowerPoint</Application>
  <PresentationFormat>On-screen Show (4:3)</PresentationFormat>
  <Paragraphs>77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PowerPoint Presentation</vt:lpstr>
      <vt:lpstr>Play Ground</vt:lpstr>
      <vt:lpstr>How did we get here ?</vt:lpstr>
      <vt:lpstr>YouTube Recommendation Engine</vt:lpstr>
      <vt:lpstr>Framework</vt:lpstr>
      <vt:lpstr>1. Problem Definition</vt:lpstr>
      <vt:lpstr>Types of machine learning</vt:lpstr>
      <vt:lpstr>When not to use machine learning ?</vt:lpstr>
      <vt:lpstr>Main types of machine learning</vt:lpstr>
      <vt:lpstr>Supervised learning</vt:lpstr>
      <vt:lpstr>Unsupervised learning</vt:lpstr>
      <vt:lpstr>Transfer Learning</vt:lpstr>
      <vt:lpstr>Reinforcement Learning</vt:lpstr>
      <vt:lpstr>Problem Definition Matching your problem</vt:lpstr>
      <vt:lpstr>PowerPoint Presentation</vt:lpstr>
      <vt:lpstr>Types of Data</vt:lpstr>
      <vt:lpstr>Types of Data  ….</vt:lpstr>
      <vt:lpstr>A data science workflow</vt:lpstr>
      <vt:lpstr>PowerPoint Presentation</vt:lpstr>
      <vt:lpstr>PowerPoint Presentation</vt:lpstr>
      <vt:lpstr>Types of metrics</vt:lpstr>
      <vt:lpstr>Classifying Car insurance claims</vt:lpstr>
      <vt:lpstr>PowerPoint Presentation</vt:lpstr>
      <vt:lpstr>PowerPoint Presentation</vt:lpstr>
      <vt:lpstr>PowerPoint Presentation</vt:lpstr>
      <vt:lpstr>3 parts to modelling</vt:lpstr>
      <vt:lpstr>Training, validation and test sets</vt:lpstr>
      <vt:lpstr>3 sets</vt:lpstr>
      <vt:lpstr>When things go wrong ?</vt:lpstr>
      <vt:lpstr>PowerPoint Presentation</vt:lpstr>
      <vt:lpstr>Choosing a model</vt:lpstr>
      <vt:lpstr>Training a model</vt:lpstr>
      <vt:lpstr>Goal - Minimize time between experiments</vt:lpstr>
      <vt:lpstr>Remember</vt:lpstr>
      <vt:lpstr>PowerPoint Presentation</vt:lpstr>
      <vt:lpstr>Tuning</vt:lpstr>
      <vt:lpstr>Tuning…</vt:lpstr>
      <vt:lpstr>Remember</vt:lpstr>
      <vt:lpstr>PowerPoint Presentation</vt:lpstr>
      <vt:lpstr>Model performance</vt:lpstr>
      <vt:lpstr>Overfitting and Underfitting</vt:lpstr>
      <vt:lpstr>Overfitting and Underfitting</vt:lpstr>
      <vt:lpstr>Overfitting and Underfitting</vt:lpstr>
      <vt:lpstr>Fixes for Overfitting and Underfitting</vt:lpstr>
      <vt:lpstr>Comparison</vt:lpstr>
      <vt:lpstr>Remember</vt:lpstr>
      <vt:lpstr>PowerPoint Presentation</vt:lpstr>
      <vt:lpstr>Experimentation</vt:lpstr>
      <vt:lpstr>Tools</vt:lpstr>
      <vt:lpstr>Tool mapping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Abhaykumar Lodha</dc:creator>
  <cp:lastModifiedBy>Abhaykumar Lodha</cp:lastModifiedBy>
  <cp:revision>46</cp:revision>
  <dcterms:created xsi:type="dcterms:W3CDTF">2020-06-12T06:07:43Z</dcterms:created>
  <dcterms:modified xsi:type="dcterms:W3CDTF">2024-07-23T16:03:53Z</dcterms:modified>
</cp:coreProperties>
</file>